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808" r:id="rId4"/>
  </p:sldMasterIdLst>
  <p:notesMasterIdLst>
    <p:notesMasterId r:id="rId10"/>
  </p:notesMasterIdLst>
  <p:sldIdLst>
    <p:sldId id="2145706075" r:id="rId5"/>
    <p:sldId id="2145706071" r:id="rId6"/>
    <p:sldId id="2145706076" r:id="rId7"/>
    <p:sldId id="2145706062" r:id="rId8"/>
    <p:sldId id="2145706063" r:id="rId9"/>
  </p:sldIdLst>
  <p:sldSz cx="9144000" cy="5143500" type="screen16x9"/>
  <p:notesSz cx="7315200" cy="9601200"/>
  <p:embeddedFontLst>
    <p:embeddedFont>
      <p:font typeface="Arial Black" panose="020B0A04020102020204" pitchFamily="34" charset="0"/>
      <p:bold r:id="rId11"/>
    </p:embeddedFon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Myriad Web Pro" panose="020B060402020202020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yriad Web Pro" panose="020B05030304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10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rwitz, Rachel (CDC/DDID/NCIRD/DBD)" initials="G(" lastIdx="3" clrIdx="0">
    <p:extLst>
      <p:ext uri="{19B8F6BF-5375-455C-9EA6-DF929625EA0E}">
        <p15:presenceInfo xmlns:p15="http://schemas.microsoft.com/office/powerpoint/2012/main" userId="S::rxg9@cdc.gov::da33f2de-0b6c-41de-9b77-8a511e5fff40" providerId="AD"/>
      </p:ext>
    </p:extLst>
  </p:cmAuthor>
  <p:cmAuthor id="2" name="Stokley, Shannon (CDC/DDID/NCIRD/ISD)" initials="SS(" lastIdx="3" clrIdx="1">
    <p:extLst>
      <p:ext uri="{19B8F6BF-5375-455C-9EA6-DF929625EA0E}">
        <p15:presenceInfo xmlns:p15="http://schemas.microsoft.com/office/powerpoint/2012/main" userId="S::zma2@cdc.gov::297bf023-3e7c-4b85-897f-b90e1c240489" providerId="AD"/>
      </p:ext>
    </p:extLst>
  </p:cmAuthor>
  <p:cmAuthor id="3" name="Morelli, Valerie (CDC/DDID/NCIRD/ISD)" initials="MV(" lastIdx="14" clrIdx="2">
    <p:extLst>
      <p:ext uri="{19B8F6BF-5375-455C-9EA6-DF929625EA0E}">
        <p15:presenceInfo xmlns:p15="http://schemas.microsoft.com/office/powerpoint/2012/main" userId="S::vxm4@cdc.gov::d870f4aa-845c-472a-80c1-fb1929feec33" providerId="AD"/>
      </p:ext>
    </p:extLst>
  </p:cmAuthor>
  <p:cmAuthor id="4" name="Stone, Nimalie (CDC/DDID/NCEZID/DHQP)" initials="SN(" lastIdx="1" clrIdx="3">
    <p:extLst>
      <p:ext uri="{19B8F6BF-5375-455C-9EA6-DF929625EA0E}">
        <p15:presenceInfo xmlns:p15="http://schemas.microsoft.com/office/powerpoint/2012/main" userId="S::eiy2@cdc.gov::45aed366-3320-43eb-9b9b-300393fa1bc7" providerId="AD"/>
      </p:ext>
    </p:extLst>
  </p:cmAuthor>
  <p:cmAuthor id="5" name="Smith, Tiffany (CDC/DDID/NCIRD/OD) (CTR)" initials="ST((" lastIdx="12" clrIdx="4">
    <p:extLst>
      <p:ext uri="{19B8F6BF-5375-455C-9EA6-DF929625EA0E}">
        <p15:presenceInfo xmlns:p15="http://schemas.microsoft.com/office/powerpoint/2012/main" userId="S::ync1@cdc.gov::45e5126e-575c-427e-8bb4-73d253c8e5bc" providerId="AD"/>
      </p:ext>
    </p:extLst>
  </p:cmAuthor>
  <p:cmAuthor id="6" name="Maiuri, Allison M. (CDC/DDID/NCHHSTP/DTE)" initials="MAM(" lastIdx="5" clrIdx="5">
    <p:extLst>
      <p:ext uri="{19B8F6BF-5375-455C-9EA6-DF929625EA0E}">
        <p15:presenceInfo xmlns:p15="http://schemas.microsoft.com/office/powerpoint/2012/main" userId="S::fpg3@cdc.gov::e501f85d-6eaf-4562-8784-330c8872bdce" providerId="AD"/>
      </p:ext>
    </p:extLst>
  </p:cmAuthor>
  <p:cmAuthor id="7" name="Keenan Farrar" initials="KF" lastIdx="5" clrIdx="6">
    <p:extLst>
      <p:ext uri="{19B8F6BF-5375-455C-9EA6-DF929625EA0E}">
        <p15:presenceInfo xmlns:p15="http://schemas.microsoft.com/office/powerpoint/2012/main" userId="406fe6a504782cdd" providerId="Windows Live"/>
      </p:ext>
    </p:extLst>
  </p:cmAuthor>
  <p:cmAuthor id="8" name="Amy Mills" initials="AM" lastIdx="9" clrIdx="7">
    <p:extLst>
      <p:ext uri="{19B8F6BF-5375-455C-9EA6-DF929625EA0E}">
        <p15:presenceInfo xmlns:p15="http://schemas.microsoft.com/office/powerpoint/2012/main" userId="S::amills@brunetgarcia.com::33bf2ffe-919b-4620-b558-46f770ad716c" providerId="AD"/>
      </p:ext>
    </p:extLst>
  </p:cmAuthor>
  <p:cmAuthor id="9" name="Bronie Brunet" initials="BB" lastIdx="1" clrIdx="8">
    <p:extLst>
      <p:ext uri="{19B8F6BF-5375-455C-9EA6-DF929625EA0E}">
        <p15:presenceInfo xmlns:p15="http://schemas.microsoft.com/office/powerpoint/2012/main" userId="S::bbrunet@brunetgarcia.com::1ea7694b-2cdb-489b-a99f-fa7622761b6f" providerId="AD"/>
      </p:ext>
    </p:extLst>
  </p:cmAuthor>
  <p:cmAuthor id="10" name="Yang, Tong (CDC/DDPHSS/CSELS/OD) (CTR)" initials="YT((" lastIdx="66" clrIdx="9">
    <p:extLst>
      <p:ext uri="{19B8F6BF-5375-455C-9EA6-DF929625EA0E}">
        <p15:presenceInfo xmlns:p15="http://schemas.microsoft.com/office/powerpoint/2012/main" userId="S::lnq5@cdc.gov::036309e3-c231-4fd2-918a-c14a881eafb1" providerId="AD"/>
      </p:ext>
    </p:extLst>
  </p:cmAuthor>
  <p:cmAuthor id="11" name="Microsoft Office User" initials="MOU" lastIdx="3" clrIdx="10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12" name="Mike Haefeli" initials="MH" lastIdx="3" clrIdx="11">
    <p:extLst>
      <p:ext uri="{19B8F6BF-5375-455C-9EA6-DF929625EA0E}">
        <p15:presenceInfo xmlns:p15="http://schemas.microsoft.com/office/powerpoint/2012/main" userId="S::mhaefeli@brunetgarcia.com::69c0bf2d-0c3e-4e2c-842f-38a8a21bd872" providerId="AD"/>
      </p:ext>
    </p:extLst>
  </p:cmAuthor>
  <p:cmAuthor id="13" name="Keenan Farrar" initials="KF [2]" lastIdx="1" clrIdx="12">
    <p:extLst>
      <p:ext uri="{19B8F6BF-5375-455C-9EA6-DF929625EA0E}">
        <p15:presenceInfo xmlns:p15="http://schemas.microsoft.com/office/powerpoint/2012/main" userId="Keenan Farr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A7AB6"/>
    <a:srgbClr val="1D624D"/>
    <a:srgbClr val="FFFFFF"/>
    <a:srgbClr val="4EA346"/>
    <a:srgbClr val="3F8539"/>
    <a:srgbClr val="B95E04"/>
    <a:srgbClr val="2D2C2C"/>
    <a:srgbClr val="F7931F"/>
    <a:srgbClr val="FBAB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57" autoAdjust="0"/>
    <p:restoredTop sz="74764" autoAdjust="0"/>
  </p:normalViewPr>
  <p:slideViewPr>
    <p:cSldViewPr snapToGrid="0">
      <p:cViewPr varScale="1">
        <p:scale>
          <a:sx n="66" d="100"/>
          <a:sy n="66" d="100"/>
        </p:scale>
        <p:origin x="1024" y="40"/>
      </p:cViewPr>
      <p:guideLst>
        <p:guide orient="horz" pos="1620"/>
        <p:guide pos="10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4256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C03299-4BB1-4AD2-828F-715F084383AD}" type="datetimeFigureOut">
              <a:rPr lang="en-US"/>
              <a:pPr>
                <a:defRPr/>
              </a:pPr>
              <a:t>12/1/2021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B38CAEC-4554-485B-9189-C45C7447A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83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Talk here about:</a:t>
            </a:r>
          </a:p>
          <a:p>
            <a:pPr marL="171450" indent="-171450">
              <a:buFontTx/>
              <a:buChar char="-"/>
            </a:pPr>
            <a:r>
              <a:rPr lang="en-US" dirty="0"/>
              <a:t>Introduction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situation of vaccines in Uganda at the moment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98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Talk here about: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the kinds of misinformation people are saying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- Why they lack access to true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749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Talk here about:</a:t>
            </a:r>
          </a:p>
          <a:p>
            <a:r>
              <a:rPr lang="en-AU" dirty="0"/>
              <a:t>- Other barriers to vaccines – distance, ID cards, long lines, discrimination, </a:t>
            </a:r>
            <a:r>
              <a:rPr lang="en-AU" dirty="0" err="1"/>
              <a:t>ect</a:t>
            </a:r>
            <a:r>
              <a:rPr lang="en-AU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444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Talk here about:</a:t>
            </a:r>
          </a:p>
          <a:p>
            <a:r>
              <a:rPr lang="en-US" dirty="0"/>
              <a:t>- Solutions and recommendations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859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38CAEC-4554-485B-9189-C45C7447A40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76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cdc.gov/COVID19" TargetMode="Externa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C68A5B9-96BD-A64D-95C5-E6FE95C10E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0" y="2815234"/>
            <a:ext cx="9143999" cy="605486"/>
            <a:chOff x="0" y="2815234"/>
            <a:chExt cx="9143999" cy="60548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6E5B1C5-AD23-FA44-A4AA-BD39BCEFF5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5599288" y="2815234"/>
              <a:ext cx="3544711" cy="605486"/>
            </a:xfrm>
            <a:prstGeom prst="rect">
              <a:avLst/>
            </a:prstGeom>
            <a:solidFill>
              <a:srgbClr val="1D62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rgbClr val="FFFFFF"/>
                </a:solidFill>
                <a:latin typeface="Arial Black" panose="020B0604020202020204" pitchFamily="34" charset="0"/>
                <a:cs typeface="Arial Black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07885A7-C244-8E4B-AA32-74D9E30BB9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2973936" y="2815234"/>
              <a:ext cx="2625350" cy="605486"/>
            </a:xfrm>
            <a:prstGeom prst="rect">
              <a:avLst/>
            </a:prstGeom>
            <a:solidFill>
              <a:srgbClr val="3F85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400" dirty="0">
                <a:solidFill>
                  <a:srgbClr val="FFFFFF"/>
                </a:solidFill>
                <a:latin typeface="Arial Black" panose="020B0604020202020204" pitchFamily="34" charset="0"/>
                <a:cs typeface="Arial Black" panose="020B0604020202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2A52B5F-BA3F-ED46-9D71-5838244558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2815234"/>
              <a:ext cx="2973936" cy="605486"/>
            </a:xfrm>
            <a:prstGeom prst="rect">
              <a:avLst/>
            </a:prstGeom>
            <a:solidFill>
              <a:srgbClr val="3A7A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200" dirty="0">
                <a:solidFill>
                  <a:srgbClr val="FFFFFF"/>
                </a:solidFill>
                <a:latin typeface="Arial Black" panose="020B0604020202020204" pitchFamily="34" charset="0"/>
                <a:cs typeface="Arial Black" panose="020B0604020202020204" pitchFamily="34" charset="0"/>
              </a:endParaRPr>
            </a:p>
          </p:txBody>
        </p: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BBA8A661-9B82-8B4E-9AC3-715D4BE320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352907"/>
            <a:ext cx="9144000" cy="1067814"/>
          </a:xfrm>
          <a:prstGeom prst="rect">
            <a:avLst/>
          </a:prstGeom>
        </p:spPr>
        <p:txBody>
          <a:bodyPr bIns="9144" anchor="b" anchorCtr="0"/>
          <a:lstStyle>
            <a:lvl1pPr algn="ctr">
              <a:defRPr sz="4000" b="0" i="0">
                <a:solidFill>
                  <a:srgbClr val="FFFFFF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Subtitle 1">
            <a:extLst>
              <a:ext uri="{FF2B5EF4-FFF2-40B4-BE49-F238E27FC236}">
                <a16:creationId xmlns:a16="http://schemas.microsoft.com/office/drawing/2014/main" id="{F8CAAB2C-835E-B748-A91C-DBAE5A8A937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0" y="3420720"/>
            <a:ext cx="9144000" cy="456254"/>
          </a:xfrm>
        </p:spPr>
        <p:txBody>
          <a:bodyPr lIns="384048"/>
          <a:lstStyle>
            <a:lvl1pPr marL="0" indent="0">
              <a:buNone/>
              <a:defRPr sz="2400" b="0" i="0">
                <a:solidFill>
                  <a:srgbClr val="000000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pPr algn="l"/>
            <a:r>
              <a:rPr lang="en-US" b="1" dirty="0"/>
              <a:t>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B00874D-E8C5-419E-96C8-9A69E9A70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" r="20"/>
          <a:stretch/>
        </p:blipFill>
        <p:spPr>
          <a:xfrm>
            <a:off x="179386" y="-155861"/>
            <a:ext cx="8785227" cy="2870784"/>
          </a:xfrm>
          <a:prstGeom prst="rect">
            <a:avLst/>
          </a:prstGeom>
        </p:spPr>
      </p:pic>
      <p:pic>
        <p:nvPicPr>
          <p:cNvPr id="10" name="Picture 9" descr="Logos of the U.S. Department of Health and Human Services and Centers for Disease Control and Prevention">
            <a:extLst>
              <a:ext uri="{FF2B5EF4-FFF2-40B4-BE49-F238E27FC236}">
                <a16:creationId xmlns:a16="http://schemas.microsoft.com/office/drawing/2014/main" id="{8D7C3D51-1329-EC4F-B060-2A15201909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22" y="3934214"/>
            <a:ext cx="1273324" cy="771003"/>
          </a:xfrm>
          <a:prstGeom prst="rect">
            <a:avLst/>
          </a:prstGeom>
        </p:spPr>
      </p:pic>
      <p:sp>
        <p:nvSpPr>
          <p:cNvPr id="17" name="Text Placeholder">
            <a:extLst>
              <a:ext uri="{FF2B5EF4-FFF2-40B4-BE49-F238E27FC236}">
                <a16:creationId xmlns:a16="http://schemas.microsoft.com/office/drawing/2014/main" id="{DAAF1F3A-AE57-4714-85DB-5C7DD275AFB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32246" y="4130679"/>
            <a:ext cx="3833446" cy="456699"/>
          </a:xfrm>
        </p:spPr>
        <p:txBody>
          <a:bodyPr lIns="274320" anchor="b" anchorCtr="0"/>
          <a:lstStyle>
            <a:lvl1pPr marL="230183" indent="-230183">
              <a:buClr>
                <a:srgbClr val="F7931F"/>
              </a:buClr>
              <a:buFont typeface="Wingdings" panose="05000000000000000000" pitchFamily="2" charset="2"/>
              <a:buNone/>
              <a:defRPr sz="1100" b="1">
                <a:solidFill>
                  <a:srgbClr val="2D2D2D"/>
                </a:solidFill>
              </a:defRPr>
            </a:lvl1pPr>
            <a:lvl2pPr>
              <a:buClr>
                <a:srgbClr val="1D624D"/>
              </a:buClr>
              <a:defRPr sz="1600">
                <a:solidFill>
                  <a:srgbClr val="2D2D2D"/>
                </a:solidFill>
              </a:defRPr>
            </a:lvl2pPr>
            <a:lvl3pPr>
              <a:buClr>
                <a:srgbClr val="4EA346"/>
              </a:buClr>
              <a:defRPr sz="16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94B87AB-5B8D-0A45-9270-C49342BA965F}"/>
              </a:ext>
            </a:extLst>
          </p:cNvPr>
          <p:cNvSpPr/>
          <p:nvPr userDrawn="1"/>
        </p:nvSpPr>
        <p:spPr>
          <a:xfrm>
            <a:off x="0" y="4794191"/>
            <a:ext cx="9144000" cy="349309"/>
          </a:xfrm>
          <a:prstGeom prst="rect">
            <a:avLst/>
          </a:prstGeom>
          <a:solidFill>
            <a:srgbClr val="1D6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760" rtlCol="0" anchor="ctr"/>
          <a:lstStyle/>
          <a:p>
            <a:r>
              <a:rPr lang="en-US" sz="12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MORE INFORMATION: </a:t>
            </a:r>
            <a:r>
              <a:rPr lang="en-US" sz="16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cdc.gov/COVID19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130443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bg>
      <p:bgPr>
        <a:solidFill>
          <a:srgbClr val="1D62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>
            <a:off x="0" y="3506993"/>
            <a:ext cx="9144001" cy="62897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ts val="3000"/>
              </a:lnSpc>
              <a:defRPr sz="3200" b="0" i="0" baseline="0">
                <a:solidFill>
                  <a:schemeClr val="tx2"/>
                </a:solidFill>
                <a:effectLst/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12" name="Picture 11" descr="Illustration of a bandage and check mark positioned in the shape of a V that sybolizes vaccine confidence.">
            <a:extLst>
              <a:ext uri="{FF2B5EF4-FFF2-40B4-BE49-F238E27FC236}">
                <a16:creationId xmlns:a16="http://schemas.microsoft.com/office/drawing/2014/main" id="{BA2EA57B-A796-7149-B206-61BE038B062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052735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31030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">
            <a:extLst>
              <a:ext uri="{FF2B5EF4-FFF2-40B4-BE49-F238E27FC236}">
                <a16:creationId xmlns:a16="http://schemas.microsoft.com/office/drawing/2014/main" id="{8B2CF4E6-60B4-6A4E-9674-41525EE63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48640"/>
            <a:ext cx="8229600" cy="857250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3000"/>
              </a:lnSpc>
              <a:defRPr sz="2600" b="1" i="0" baseline="0">
                <a:solidFill>
                  <a:srgbClr val="1D624D"/>
                </a:solidFill>
                <a:effectLst/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EADE02BA-69B0-3244-BDD3-8A69CC21BE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22"/>
            <a:ext cx="9144000" cy="349309"/>
          </a:xfrm>
          <a:solidFill>
            <a:srgbClr val="3A7AB6"/>
          </a:solidFill>
        </p:spPr>
        <p:txBody>
          <a:bodyPr lIns="365760" rIns="365760" anchor="ctr"/>
          <a:lstStyle>
            <a:lvl1pPr marL="0" indent="0">
              <a:buNone/>
              <a:defRPr b="1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Text Placeholder">
            <a:extLst>
              <a:ext uri="{FF2B5EF4-FFF2-40B4-BE49-F238E27FC236}">
                <a16:creationId xmlns:a16="http://schemas.microsoft.com/office/drawing/2014/main" id="{0FE56291-69FB-0643-9939-1E6D15C2C1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3" indent="-230183">
              <a:buClr>
                <a:srgbClr val="F7931F"/>
              </a:buClr>
              <a:buFont typeface="Wingdings" panose="05000000000000000000" pitchFamily="2" charset="2"/>
              <a:buChar char="§"/>
              <a:defRPr sz="1600">
                <a:solidFill>
                  <a:srgbClr val="2D2D2D"/>
                </a:solidFill>
              </a:defRPr>
            </a:lvl1pPr>
            <a:lvl2pPr>
              <a:buClr>
                <a:srgbClr val="1D624D"/>
              </a:buClr>
              <a:defRPr sz="1600">
                <a:solidFill>
                  <a:srgbClr val="2D2D2D"/>
                </a:solidFill>
              </a:defRPr>
            </a:lvl2pPr>
            <a:lvl3pPr>
              <a:buClr>
                <a:srgbClr val="4EA346"/>
              </a:buClr>
              <a:defRPr sz="16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852743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Two Row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">
            <a:extLst>
              <a:ext uri="{FF2B5EF4-FFF2-40B4-BE49-F238E27FC236}">
                <a16:creationId xmlns:a16="http://schemas.microsoft.com/office/drawing/2014/main" id="{8B2CF4E6-60B4-6A4E-9674-41525EE63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48640"/>
            <a:ext cx="8229600" cy="857250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3000"/>
              </a:lnSpc>
              <a:defRPr sz="2600" b="1" i="0" baseline="0">
                <a:solidFill>
                  <a:srgbClr val="1D624D"/>
                </a:solidFill>
                <a:effectLst/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EADE02BA-69B0-3244-BDD3-8A69CC21BE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22"/>
            <a:ext cx="9144000" cy="349309"/>
          </a:xfrm>
          <a:solidFill>
            <a:srgbClr val="3A7AB6"/>
          </a:solidFill>
        </p:spPr>
        <p:txBody>
          <a:bodyPr lIns="365760" rIns="365760" anchor="ctr"/>
          <a:lstStyle>
            <a:lvl1pPr marL="0" indent="0">
              <a:buNone/>
              <a:defRPr b="1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Text Placeholder">
            <a:extLst>
              <a:ext uri="{FF2B5EF4-FFF2-40B4-BE49-F238E27FC236}">
                <a16:creationId xmlns:a16="http://schemas.microsoft.com/office/drawing/2014/main" id="{0FE56291-69FB-0643-9939-1E6D15C2C1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229600" cy="1651702"/>
          </a:xfrm>
        </p:spPr>
        <p:txBody>
          <a:bodyPr/>
          <a:lstStyle>
            <a:lvl1pPr marL="230183" indent="-230183">
              <a:buClr>
                <a:srgbClr val="F7931F"/>
              </a:buClr>
              <a:buFont typeface="Wingdings" panose="05000000000000000000" pitchFamily="2" charset="2"/>
              <a:buChar char="§"/>
              <a:defRPr sz="1600">
                <a:solidFill>
                  <a:srgbClr val="2D2D2D"/>
                </a:solidFill>
              </a:defRPr>
            </a:lvl1pPr>
            <a:lvl2pPr>
              <a:buClr>
                <a:srgbClr val="1D624D"/>
              </a:buClr>
              <a:defRPr sz="1600">
                <a:solidFill>
                  <a:srgbClr val="2D2D2D"/>
                </a:solidFill>
              </a:defRPr>
            </a:lvl2pPr>
            <a:lvl3pPr>
              <a:buClr>
                <a:srgbClr val="4EA346"/>
              </a:buClr>
              <a:defRPr sz="16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Text Placeholder">
            <a:extLst>
              <a:ext uri="{FF2B5EF4-FFF2-40B4-BE49-F238E27FC236}">
                <a16:creationId xmlns:a16="http://schemas.microsoft.com/office/drawing/2014/main" id="{ED9DE4BA-4CDE-41D4-AD9B-308AC5DA8C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2887579"/>
            <a:ext cx="8229600" cy="2017420"/>
          </a:xfrm>
        </p:spPr>
        <p:txBody>
          <a:bodyPr/>
          <a:lstStyle>
            <a:lvl1pPr marL="230183" indent="-230183">
              <a:buClr>
                <a:srgbClr val="F7931F"/>
              </a:buClr>
              <a:buFont typeface="Wingdings" panose="05000000000000000000" pitchFamily="2" charset="2"/>
              <a:buChar char="§"/>
              <a:defRPr sz="1600">
                <a:solidFill>
                  <a:srgbClr val="2D2D2D"/>
                </a:solidFill>
              </a:defRPr>
            </a:lvl1pPr>
            <a:lvl2pPr>
              <a:buClr>
                <a:srgbClr val="1D624D"/>
              </a:buClr>
              <a:defRPr sz="1600">
                <a:solidFill>
                  <a:srgbClr val="2D2D2D"/>
                </a:solidFill>
              </a:defRPr>
            </a:lvl2pPr>
            <a:lvl3pPr>
              <a:buClr>
                <a:srgbClr val="4EA346"/>
              </a:buClr>
              <a:defRPr sz="16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2818496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with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B2CF4E6-60B4-6A4E-9674-41525EE63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48640"/>
            <a:ext cx="8229600" cy="857250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3000"/>
              </a:lnSpc>
              <a:defRPr sz="2600" b="1" i="0" baseline="0">
                <a:solidFill>
                  <a:srgbClr val="1D624D"/>
                </a:solidFill>
                <a:effectLst/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EADE02BA-69B0-3244-BDD3-8A69CC21BE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22"/>
            <a:ext cx="9144000" cy="349309"/>
          </a:xfrm>
          <a:solidFill>
            <a:srgbClr val="3A7AB6"/>
          </a:solidFill>
        </p:spPr>
        <p:txBody>
          <a:bodyPr lIns="365760" rIns="365760" anchor="ctr"/>
          <a:lstStyle>
            <a:lvl1pPr marL="0" indent="0">
              <a:buNone/>
              <a:defRPr b="1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0FE56291-69FB-0643-9939-1E6D15C2C1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58875"/>
            <a:ext cx="8229600" cy="3341688"/>
          </a:xfrm>
        </p:spPr>
        <p:txBody>
          <a:bodyPr/>
          <a:lstStyle>
            <a:lvl1pPr marL="230183" indent="-230183">
              <a:buClr>
                <a:srgbClr val="F7931F"/>
              </a:buClr>
              <a:buFont typeface="Wingdings" panose="05000000000000000000" pitchFamily="2" charset="2"/>
              <a:buChar char="§"/>
              <a:defRPr sz="1600">
                <a:solidFill>
                  <a:srgbClr val="2D2D2D"/>
                </a:solidFill>
              </a:defRPr>
            </a:lvl1pPr>
            <a:lvl2pPr>
              <a:buClr>
                <a:srgbClr val="1D624D"/>
              </a:buClr>
              <a:defRPr sz="1600">
                <a:solidFill>
                  <a:srgbClr val="2D2D2D"/>
                </a:solidFill>
              </a:defRPr>
            </a:lvl2pPr>
            <a:lvl3pPr>
              <a:buClr>
                <a:srgbClr val="4EA346"/>
              </a:buClr>
              <a:defRPr sz="16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81A7AEE3-3E73-CF45-9600-EB62115419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07000" y="349250"/>
            <a:ext cx="3937000" cy="479425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336045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- Text with Ima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">
            <a:extLst>
              <a:ext uri="{FF2B5EF4-FFF2-40B4-BE49-F238E27FC236}">
                <a16:creationId xmlns:a16="http://schemas.microsoft.com/office/drawing/2014/main" id="{8B2CF4E6-60B4-6A4E-9674-41525EE63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48640"/>
            <a:ext cx="8229600" cy="857250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3000"/>
              </a:lnSpc>
              <a:defRPr sz="2600" b="1" i="0" baseline="0">
                <a:solidFill>
                  <a:srgbClr val="1D624D"/>
                </a:solidFill>
                <a:effectLst/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EADE02BA-69B0-3244-BDD3-8A69CC21BE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22"/>
            <a:ext cx="9144000" cy="349309"/>
          </a:xfrm>
          <a:solidFill>
            <a:srgbClr val="3A7AB6"/>
          </a:solidFill>
        </p:spPr>
        <p:txBody>
          <a:bodyPr lIns="365760" rIns="365760" anchor="ctr"/>
          <a:lstStyle>
            <a:lvl1pPr marL="0" indent="0">
              <a:buNone/>
              <a:defRPr b="1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Picture Placeholder">
            <a:extLst>
              <a:ext uri="{FF2B5EF4-FFF2-40B4-BE49-F238E27FC236}">
                <a16:creationId xmlns:a16="http://schemas.microsoft.com/office/drawing/2014/main" id="{732F4646-A827-5D4C-B83C-95259D4348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66107" y="1183707"/>
            <a:ext cx="4015556" cy="3883861"/>
          </a:xfrm>
        </p:spPr>
      </p:sp>
      <p:sp>
        <p:nvSpPr>
          <p:cNvPr id="12" name="Text Placeholder">
            <a:extLst>
              <a:ext uri="{FF2B5EF4-FFF2-40B4-BE49-F238E27FC236}">
                <a16:creationId xmlns:a16="http://schemas.microsoft.com/office/drawing/2014/main" id="{D3609A2C-4E51-1840-A63A-E9F6BCD58EC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1158874"/>
            <a:ext cx="4015556" cy="3908693"/>
          </a:xfrm>
        </p:spPr>
        <p:txBody>
          <a:bodyPr/>
          <a:lstStyle>
            <a:lvl1pPr marL="230183" indent="-230183">
              <a:buClr>
                <a:srgbClr val="F7931F"/>
              </a:buClr>
              <a:buFont typeface="Wingdings" panose="05000000000000000000" pitchFamily="2" charset="2"/>
              <a:buChar char="§"/>
              <a:defRPr sz="1600">
                <a:solidFill>
                  <a:srgbClr val="2D2D2D"/>
                </a:solidFill>
              </a:defRPr>
            </a:lvl1pPr>
            <a:lvl2pPr>
              <a:buClr>
                <a:srgbClr val="1D624D"/>
              </a:buClr>
              <a:defRPr sz="1600">
                <a:solidFill>
                  <a:srgbClr val="2D2D2D"/>
                </a:solidFill>
              </a:defRPr>
            </a:lvl2pPr>
            <a:lvl3pPr>
              <a:buClr>
                <a:srgbClr val="4EA346"/>
              </a:buClr>
              <a:defRPr sz="1600">
                <a:solidFill>
                  <a:srgbClr val="2D2D2D"/>
                </a:solidFill>
              </a:defRPr>
            </a:lvl3pPr>
            <a:lvl4pPr>
              <a:defRPr sz="2000"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226862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- Two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">
            <a:extLst>
              <a:ext uri="{FF2B5EF4-FFF2-40B4-BE49-F238E27FC236}">
                <a16:creationId xmlns:a16="http://schemas.microsoft.com/office/drawing/2014/main" id="{8B2CF4E6-60B4-6A4E-9674-41525EE63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48640"/>
            <a:ext cx="8229600" cy="857250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3000"/>
              </a:lnSpc>
              <a:defRPr sz="2600" b="1" i="0" baseline="0">
                <a:solidFill>
                  <a:srgbClr val="1D624D"/>
                </a:solidFill>
                <a:effectLst/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EADE02BA-69B0-3244-BDD3-8A69CC21BE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122"/>
            <a:ext cx="9144000" cy="349309"/>
          </a:xfrm>
          <a:solidFill>
            <a:srgbClr val="3A7AB6"/>
          </a:solidFill>
        </p:spPr>
        <p:txBody>
          <a:bodyPr lIns="365760" rIns="365760" anchor="ctr"/>
          <a:lstStyle>
            <a:lvl1pPr marL="0" indent="0">
              <a:buNone/>
              <a:defRPr b="1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Picture Placeholder Left">
            <a:extLst>
              <a:ext uri="{FF2B5EF4-FFF2-40B4-BE49-F238E27FC236}">
                <a16:creationId xmlns:a16="http://schemas.microsoft.com/office/drawing/2014/main" id="{6DF0CCAE-BA5E-7445-B5F0-1085A0EEEED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" y="1183707"/>
            <a:ext cx="4015556" cy="3883861"/>
          </a:xfrm>
        </p:spPr>
      </p:sp>
      <p:sp>
        <p:nvSpPr>
          <p:cNvPr id="11" name="Picture Placeholder Right">
            <a:extLst>
              <a:ext uri="{FF2B5EF4-FFF2-40B4-BE49-F238E27FC236}">
                <a16:creationId xmlns:a16="http://schemas.microsoft.com/office/drawing/2014/main" id="{732F4646-A827-5D4C-B83C-95259D4348B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66107" y="1183707"/>
            <a:ext cx="4015556" cy="3883861"/>
          </a:xfrm>
        </p:spPr>
      </p:sp>
    </p:spTree>
    <p:extLst>
      <p:ext uri="{BB962C8B-B14F-4D97-AF65-F5344CB8AC3E}">
        <p14:creationId xmlns:p14="http://schemas.microsoft.com/office/powerpoint/2010/main" val="1249707202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rgbClr val="1D62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">
            <a:extLst>
              <a:ext uri="{FF2B5EF4-FFF2-40B4-BE49-F238E27FC236}">
                <a16:creationId xmlns:a16="http://schemas.microsoft.com/office/drawing/2014/main" id="{1457D467-9F7C-6847-9638-025EA2AEDB7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58492" y="4427501"/>
            <a:ext cx="7886700" cy="267229"/>
          </a:xfrm>
          <a:prstGeom prst="rect">
            <a:avLst/>
          </a:prstGeom>
        </p:spPr>
        <p:txBody>
          <a:bodyPr/>
          <a:lstStyle/>
          <a:p>
            <a:pPr algn="l"/>
            <a:endParaRPr lang="en-US" sz="12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op Background">
            <a:extLst>
              <a:ext uri="{FF2B5EF4-FFF2-40B4-BE49-F238E27FC236}">
                <a16:creationId xmlns:a16="http://schemas.microsoft.com/office/drawing/2014/main" id="{75BED880-F520-8E4D-BB12-F4000F7AB2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0" y="0"/>
            <a:ext cx="9143999" cy="4169465"/>
          </a:xfrm>
          <a:prstGeom prst="rect">
            <a:avLst/>
          </a:prstGeom>
          <a:solidFill>
            <a:srgbClr val="4EA3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rgbClr val="FFFFFF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pic>
        <p:nvPicPr>
          <p:cNvPr id="6" name="CDC Logo" descr="Logos of the U.S. Department of Health and Human Services and Centers for Disease Control and Prevention">
            <a:extLst>
              <a:ext uri="{FF2B5EF4-FFF2-40B4-BE49-F238E27FC236}">
                <a16:creationId xmlns:a16="http://schemas.microsoft.com/office/drawing/2014/main" id="{18B803ED-DE59-E743-88D2-AADE3616F9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92" y="2982405"/>
            <a:ext cx="1273324" cy="771003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5C845DD-4446-EC49-B48A-C6B6E04BB7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8824" y="4694238"/>
            <a:ext cx="7886367" cy="449262"/>
          </a:xfrm>
        </p:spPr>
        <p:txBody>
          <a:bodyPr tIns="0"/>
          <a:lstStyle>
            <a:lvl1pPr marL="0" indent="0">
              <a:buNone/>
              <a:defRPr sz="12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200">
                <a:solidFill>
                  <a:srgbClr val="FFFFFF"/>
                </a:solidFill>
              </a:defRPr>
            </a:lvl3pPr>
            <a:lvl4pPr>
              <a:defRPr sz="1200">
                <a:solidFill>
                  <a:srgbClr val="FFFFFF"/>
                </a:solidFill>
              </a:defRPr>
            </a:lvl4pPr>
            <a:lvl5pPr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67653726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69961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4" r:id="rId2"/>
    <p:sldLayoutId id="2147483811" r:id="rId3"/>
    <p:sldLayoutId id="2147483859" r:id="rId4"/>
    <p:sldLayoutId id="2147483856" r:id="rId5"/>
    <p:sldLayoutId id="2147483857" r:id="rId6"/>
    <p:sldLayoutId id="2147483858" r:id="rId7"/>
    <p:sldLayoutId id="2147483825" r:id="rId8"/>
  </p:sldLayoutIdLst>
  <p:transition spd="slow">
    <p:wip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yriad Web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2D2D2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 kern="1200">
          <a:solidFill>
            <a:srgbClr val="2D2D2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2D2D2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400" kern="1200">
          <a:solidFill>
            <a:srgbClr val="2D2D2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rgbClr val="2D2D2D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65C2F67-9347-494D-95EE-7CD8BF3C7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0" dirty="0"/>
              <a:t>Overcoming barriers to vaccine access in refugee communities in Uganda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F3A594-B85C-4342-8268-B40383D7F6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969" y="1070776"/>
            <a:ext cx="3270061" cy="313517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078119-9AA2-4E9E-995C-47614B6A1A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937549"/>
            <a:ext cx="8229600" cy="398901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309E9B-632F-4DE6-BF74-E3C556920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3027771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642AFA64-A1E1-314F-962E-8AD4A8282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612" y="349431"/>
            <a:ext cx="8808098" cy="831480"/>
          </a:xfrm>
        </p:spPr>
        <p:txBody>
          <a:bodyPr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What is said about COVID-19 Vaccine by most refugees and their leaders? 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74157A0D-7D6E-8646-A895-16E651649F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0" dirty="0"/>
              <a:t>Overcoming barriers to vaccine access in refugee communities in Uganda</a:t>
            </a:r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45007B0-35BE-411E-ACE0-8445110567C5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186611" y="1217535"/>
            <a:ext cx="8882743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0" indent="0">
              <a:spcBef>
                <a:spcPct val="0"/>
              </a:spcBef>
              <a:buClrTx/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0">
              <a:spcBef>
                <a:spcPct val="0"/>
              </a:spcBef>
              <a:buClrTx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COVID-19 Vaccines are still in trial stages</a:t>
            </a:r>
          </a:p>
          <a:p>
            <a:pPr marL="0" lvl="0" indent="0">
              <a:spcBef>
                <a:spcPct val="0"/>
              </a:spcBef>
              <a:buClrTx/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spcBef>
                <a:spcPct val="0"/>
              </a:spcBef>
              <a:buClrTx/>
            </a:pP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AstraZenica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is prohibited in some countries in EU but widely used to vaccine Ugandan citizens, including refugees / 1.63 million doses of the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Moderna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 COVID-19 vaccine have been suspended in Japan  / they have discovered magnetic substance in Pfizer covid vaccines </a:t>
            </a:r>
          </a:p>
          <a:p>
            <a:pPr marL="0" lvl="0" indent="0">
              <a:spcBef>
                <a:spcPct val="0"/>
              </a:spcBef>
              <a:buClrTx/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0">
              <a:spcBef>
                <a:spcPct val="0"/>
              </a:spcBef>
              <a:buClrTx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Vaccines cause blood clot, neurological damages, deaths of recipients, etc.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</a:rPr>
              <a:t>The</a:t>
            </a:r>
            <a:r>
              <a:rPr kumimoji="0" lang="en-US" altLang="en-US" b="0" i="0" u="none" strike="noStrike" cap="none" normalizeH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</a:rPr>
              <a:t> vaccine is a p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</a:rPr>
              <a:t>athogen itself </a:t>
            </a:r>
            <a:r>
              <a:rPr lang="en-US" altLang="en-US" dirty="0">
                <a:solidFill>
                  <a:schemeClr val="accent2">
                    <a:lumMod val="50000"/>
                  </a:schemeClr>
                </a:solidFill>
              </a:rPr>
              <a:t>(a micro or virus which was killed or attenuated)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alt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It is an instrument of genetic influence / a “gene weapon” / It is a weapon of genocide of the 21st century / Vaccines are still being developed to cause deterioration in certain organs, including the heart, lungs and brain.</a:t>
            </a:r>
          </a:p>
          <a:p>
            <a:pPr marL="0" indent="0">
              <a:spcBef>
                <a:spcPct val="0"/>
              </a:spcBef>
              <a:buClrTx/>
              <a:buNone/>
            </a:pP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L="0" lvl="0" indent="0">
              <a:spcBef>
                <a:spcPct val="0"/>
              </a:spcBef>
              <a:buClrTx/>
              <a:buNone/>
            </a:pPr>
            <a:endParaRPr lang="en-US" altLang="en-US" dirty="0">
              <a:solidFill>
                <a:srgbClr val="00000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2255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B65CC-B172-475E-BACE-34A8C7D4D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Barriers to access vaccine for refugees who desire to be vaccinated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DA7BD5-A945-4F20-B336-9F96DDF01F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349431"/>
          </a:xfrm>
        </p:spPr>
        <p:txBody>
          <a:bodyPr/>
          <a:lstStyle/>
          <a:p>
            <a:pPr algn="ctr"/>
            <a:r>
              <a:rPr lang="en-US" b="0" dirty="0"/>
              <a:t>Overcoming barriers to vaccine access in refugee communities in Uganda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EF3571-B0A9-494C-960E-7B7D43E3E7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7" name="Picture 6" descr="A picture containing text, person, child&#10;&#10;Description automatically generated">
            <a:extLst>
              <a:ext uri="{FF2B5EF4-FFF2-40B4-BE49-F238E27FC236}">
                <a16:creationId xmlns:a16="http://schemas.microsoft.com/office/drawing/2014/main" id="{E2D43E27-67B6-4BC4-BBF5-1495E17F93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09" y="1510492"/>
            <a:ext cx="2617366" cy="3489821"/>
          </a:xfrm>
          <a:prstGeom prst="rect">
            <a:avLst/>
          </a:prstGeom>
        </p:spPr>
      </p:pic>
      <p:pic>
        <p:nvPicPr>
          <p:cNvPr id="9" name="Picture 8" descr="A picture containing indoor, meal, messy, cluttered&#10;&#10;Description automatically generated">
            <a:extLst>
              <a:ext uri="{FF2B5EF4-FFF2-40B4-BE49-F238E27FC236}">
                <a16:creationId xmlns:a16="http://schemas.microsoft.com/office/drawing/2014/main" id="{0B511B08-D076-49A0-82FB-322C3D451A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856" y="1510492"/>
            <a:ext cx="2617535" cy="349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118221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">
            <a:extLst>
              <a:ext uri="{FF2B5EF4-FFF2-40B4-BE49-F238E27FC236}">
                <a16:creationId xmlns:a16="http://schemas.microsoft.com/office/drawing/2014/main" id="{0485A4A0-2789-894A-A985-4490C5643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9431"/>
            <a:ext cx="8229600" cy="495521"/>
          </a:xfrm>
        </p:spPr>
        <p:txBody>
          <a:bodyPr/>
          <a:lstStyle/>
          <a:p>
            <a:pPr algn="ctr"/>
            <a:r>
              <a:rPr lang="en-US" dirty="0"/>
              <a:t>Recommendations </a:t>
            </a:r>
          </a:p>
        </p:txBody>
      </p:sp>
      <p:sp>
        <p:nvSpPr>
          <p:cNvPr id="2" name="Subtitle">
            <a:extLst>
              <a:ext uri="{FF2B5EF4-FFF2-40B4-BE49-F238E27FC236}">
                <a16:creationId xmlns:a16="http://schemas.microsoft.com/office/drawing/2014/main" id="{FE04DCE4-87C3-E54C-B5B1-D203C1F74C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0" dirty="0"/>
              <a:t>Overcoming barriers to vaccine access in refugee communities in Uganda</a:t>
            </a:r>
            <a:endParaRPr lang="en-US" dirty="0"/>
          </a:p>
        </p:txBody>
      </p:sp>
      <p:sp>
        <p:nvSpPr>
          <p:cNvPr id="4" name="Text Placeholder">
            <a:extLst>
              <a:ext uri="{FF2B5EF4-FFF2-40B4-BE49-F238E27FC236}">
                <a16:creationId xmlns:a16="http://schemas.microsoft.com/office/drawing/2014/main" id="{90357C45-4704-CC4E-8BB9-674A8D40A6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844952"/>
            <a:ext cx="8229600" cy="4025627"/>
          </a:xfrm>
        </p:spPr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5" name="Picture 4" descr="A group of people looking at books&#10;&#10;Description automatically generated with medium confidence">
            <a:extLst>
              <a:ext uri="{FF2B5EF4-FFF2-40B4-BE49-F238E27FC236}">
                <a16:creationId xmlns:a16="http://schemas.microsoft.com/office/drawing/2014/main" id="{843ED387-6D0E-4A3A-9C6C-7499208C85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145406"/>
            <a:ext cx="3893419" cy="2920064"/>
          </a:xfrm>
          <a:prstGeom prst="rect">
            <a:avLst/>
          </a:prstGeom>
        </p:spPr>
      </p:pic>
      <p:pic>
        <p:nvPicPr>
          <p:cNvPr id="8" name="Picture 7" descr="A picture containing person, floor, indoor, group&#10;&#10;Description automatically generated">
            <a:extLst>
              <a:ext uri="{FF2B5EF4-FFF2-40B4-BE49-F238E27FC236}">
                <a16:creationId xmlns:a16="http://schemas.microsoft.com/office/drawing/2014/main" id="{B8576792-B95C-48A1-84C1-9BC6C688CA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019" y="1012724"/>
            <a:ext cx="2461326" cy="32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5737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">
            <a:extLst>
              <a:ext uri="{FF2B5EF4-FFF2-40B4-BE49-F238E27FC236}">
                <a16:creationId xmlns:a16="http://schemas.microsoft.com/office/drawing/2014/main" id="{179A4A01-91CC-AB45-8536-6DA5481E36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0" dirty="0"/>
              <a:t>Overcoming barriers to vaccine access in refugee communities in Uganda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D8B186-8C78-47AD-854F-42184F907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48639"/>
            <a:ext cx="8229600" cy="1060241"/>
          </a:xfrm>
        </p:spPr>
        <p:txBody>
          <a:bodyPr/>
          <a:lstStyle/>
          <a:p>
            <a:pPr algn="ctr"/>
            <a:br>
              <a:rPr lang="en-US" sz="4000" dirty="0"/>
            </a:br>
            <a:r>
              <a:rPr lang="en-US" sz="40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95484234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Master">
  <a:themeElements>
    <a:clrScheme name="Custom 2">
      <a:dk1>
        <a:srgbClr val="0F56DC"/>
      </a:dk1>
      <a:lt1>
        <a:srgbClr val="FFC000"/>
      </a:lt1>
      <a:dk2>
        <a:srgbClr val="FFFFFF"/>
      </a:dk2>
      <a:lt2>
        <a:srgbClr val="FFFFFF"/>
      </a:lt2>
      <a:accent1>
        <a:srgbClr val="4983F2"/>
      </a:accent1>
      <a:accent2>
        <a:srgbClr val="007D57"/>
      </a:accent2>
      <a:accent3>
        <a:srgbClr val="9A3B26"/>
      </a:accent3>
      <a:accent4>
        <a:srgbClr val="7F7F7F"/>
      </a:accent4>
      <a:accent5>
        <a:srgbClr val="0F56DC"/>
      </a:accent5>
      <a:accent6>
        <a:srgbClr val="002060"/>
      </a:accent6>
      <a:hlink>
        <a:srgbClr val="0F56DC"/>
      </a:hlink>
      <a:folHlink>
        <a:srgbClr val="3077FF"/>
      </a:folHlink>
    </a:clrScheme>
    <a:fontScheme name="CDC Myriad Web Pro">
      <a:majorFont>
        <a:latin typeface="Myriad Web Pro"/>
        <a:ea typeface=""/>
        <a:cs typeface=""/>
      </a:majorFont>
      <a:minorFont>
        <a:latin typeface="Myriad Web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000000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3E8A064A0CE34DAD7DAD3792D68BE5" ma:contentTypeVersion="14" ma:contentTypeDescription="Create a new document." ma:contentTypeScope="" ma:versionID="bad32032a3cd852e5c9f55483931a9ee">
  <xsd:schema xmlns:xsd="http://www.w3.org/2001/XMLSchema" xmlns:xs="http://www.w3.org/2001/XMLSchema" xmlns:p="http://schemas.microsoft.com/office/2006/metadata/properties" xmlns:ns2="e2e28f0a-1429-4847-bacf-d71185b1f9be" xmlns:ns3="f3c5914b-f836-4f8a-87ca-6de4087dd009" targetNamespace="http://schemas.microsoft.com/office/2006/metadata/properties" ma:root="true" ma:fieldsID="bd64b3ce1bf0040a70fde5dfc4c9606f" ns2:_="" ns3:_="">
    <xsd:import namespace="e2e28f0a-1429-4847-bacf-d71185b1f9be"/>
    <xsd:import namespace="f3c5914b-f836-4f8a-87ca-6de4087dd00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Sequenc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28f0a-1429-4847-bacf-d71185b1f9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Sequence" ma:index="10" nillable="true" ma:displayName="Sequence" ma:format="Dropdown" ma:internalName="Sequence" ma:percentage="FALSE">
      <xsd:simpleType>
        <xsd:restriction base="dms:Number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c5914b-f836-4f8a-87ca-6de4087dd009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quence xmlns="e2e28f0a-1429-4847-bacf-d71185b1f9b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23F0C8A-D7AE-453B-A4DF-F00ECE766F46}"/>
</file>

<file path=customXml/itemProps2.xml><?xml version="1.0" encoding="utf-8"?>
<ds:datastoreItem xmlns:ds="http://schemas.openxmlformats.org/officeDocument/2006/customXml" ds:itemID="{6917AC6E-F597-4D38-8437-F3540871094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8b4e080-6c6d-4eea-8a14-9df131e62cd1"/>
    <ds:schemaRef ds:uri="http://purl.org/dc/elements/1.1/"/>
    <ds:schemaRef ds:uri="http://schemas.microsoft.com/office/2006/metadata/properties"/>
    <ds:schemaRef ds:uri="0a9f0d6a-4582-485f-b2a6-495847c3afc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A60615C-0F6F-42AC-8E17-73F7A235BA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271</Words>
  <Application>Microsoft Office PowerPoint</Application>
  <PresentationFormat>On-screen Show (16:9)</PresentationFormat>
  <Paragraphs>36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Wingdings</vt:lpstr>
      <vt:lpstr>Arial Black</vt:lpstr>
      <vt:lpstr>Calibri</vt:lpstr>
      <vt:lpstr>Myriad Web Pro</vt:lpstr>
      <vt:lpstr>Master</vt:lpstr>
      <vt:lpstr>PowerPoint Presentation</vt:lpstr>
      <vt:lpstr>What is said about COVID-19 Vaccine by most refugees and their leaders? </vt:lpstr>
      <vt:lpstr>Barriers to access vaccine for refugees who desire to be vaccinated</vt:lpstr>
      <vt:lpstr>Recommendations </vt:lpstr>
      <vt:lpstr> Thank you</vt:lpstr>
    </vt:vector>
  </TitlesOfParts>
  <Company>CDC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nCoV_template_PPT_GEN_PUB</dc:title>
  <dc:creator>Centers for Disease Control and Prevention</dc:creator>
  <cp:lastModifiedBy>Charlotte Greener</cp:lastModifiedBy>
  <cp:revision>247</cp:revision>
  <dcterms:created xsi:type="dcterms:W3CDTF">2011-03-17T17:43:16Z</dcterms:created>
  <dcterms:modified xsi:type="dcterms:W3CDTF">2021-12-01T06:12:52Z</dcterms:modified>
  <cp:category>GS Emergency Response</cp:category>
  <cp:contentStatus>CS 315114-A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uage">
    <vt:lpwstr>English</vt:lpwstr>
  </property>
  <property fmtid="{D5CDD505-2E9C-101B-9397-08002B2CF9AE}" pid="3" name="ContentTypeId">
    <vt:lpwstr>0x0101001B3E8A064A0CE34DAD7DAD3792D68BE5</vt:lpwstr>
  </property>
  <property fmtid="{D5CDD505-2E9C-101B-9397-08002B2CF9AE}" pid="4" name="MSIP_Label_7b94a7b8-f06c-4dfe-bdcc-9b548fd58c31_Enabled">
    <vt:lpwstr>true</vt:lpwstr>
  </property>
  <property fmtid="{D5CDD505-2E9C-101B-9397-08002B2CF9AE}" pid="5" name="MSIP_Label_7b94a7b8-f06c-4dfe-bdcc-9b548fd58c31_SetDate">
    <vt:lpwstr>2020-12-09T01:04:15Z</vt:lpwstr>
  </property>
  <property fmtid="{D5CDD505-2E9C-101B-9397-08002B2CF9AE}" pid="6" name="MSIP_Label_7b94a7b8-f06c-4dfe-bdcc-9b548fd58c31_Method">
    <vt:lpwstr>Privileged</vt:lpwstr>
  </property>
  <property fmtid="{D5CDD505-2E9C-101B-9397-08002B2CF9AE}" pid="7" name="MSIP_Label_7b94a7b8-f06c-4dfe-bdcc-9b548fd58c31_Name">
    <vt:lpwstr>7b94a7b8-f06c-4dfe-bdcc-9b548fd58c31</vt:lpwstr>
  </property>
  <property fmtid="{D5CDD505-2E9C-101B-9397-08002B2CF9AE}" pid="8" name="MSIP_Label_7b94a7b8-f06c-4dfe-bdcc-9b548fd58c31_SiteId">
    <vt:lpwstr>9ce70869-60db-44fd-abe8-d2767077fc8f</vt:lpwstr>
  </property>
  <property fmtid="{D5CDD505-2E9C-101B-9397-08002B2CF9AE}" pid="9" name="MSIP_Label_7b94a7b8-f06c-4dfe-bdcc-9b548fd58c31_ActionId">
    <vt:lpwstr>f18316c8-f774-4823-9b26-93b48cf34a68</vt:lpwstr>
  </property>
  <property fmtid="{D5CDD505-2E9C-101B-9397-08002B2CF9AE}" pid="10" name="MSIP_Label_7b94a7b8-f06c-4dfe-bdcc-9b548fd58c31_ContentBits">
    <vt:lpwstr>0</vt:lpwstr>
  </property>
</Properties>
</file>